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3" r:id="rId20"/>
    <p:sldId id="276" r:id="rId21"/>
    <p:sldId id="277" r:id="rId22"/>
    <p:sldId id="27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0:14:09.953" idx="1">
    <p:pos x="10" y="10"/>
    <p:text>New text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0:21:29.658" idx="2">
    <p:pos x="10" y="10"/>
    <p:text>New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5F937-9F2B-401D-A868-22437BD613D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64844-B900-4BFA-9DF6-8F8445829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False, prescription drugs cause driving</a:t>
            </a:r>
            <a:r>
              <a:rPr lang="en-US" baseline="0" dirty="0" smtClean="0"/>
              <a:t> </a:t>
            </a:r>
            <a:r>
              <a:rPr lang="en-US" dirty="0" smtClean="0"/>
              <a:t>impairment.</a:t>
            </a:r>
          </a:p>
          <a:p>
            <a:pPr marL="228600" indent="-228600">
              <a:buAutoNum type="arabicParenR"/>
            </a:pPr>
            <a:r>
              <a:rPr lang="en-US" dirty="0" smtClean="0"/>
              <a:t>True.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64844-B900-4BFA-9DF6-8F8445829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64844-B900-4BFA-9DF6-8F8445829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DRUGGED DRIVING</a:t>
            </a:r>
            <a:endParaRPr lang="en-US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26" name="il_fi" descr="1251401962doc48f6b34f7ec3638714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91543"/>
            <a:ext cx="3570514" cy="24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762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Drug effects and driving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6019800" cy="403860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Marijuana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Most common drug found in fatally injured drivers.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Slows thinking, delays reaction time to changes on the road, distorts time and distance perception, making turns into oncoming traffic difficult.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Crash risk is 2 to 6 times higher than sober drivers. 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645229"/>
            <a:ext cx="2438400" cy="30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9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Drug effects and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81400"/>
          </a:xfrm>
        </p:spPr>
        <p:txBody>
          <a:bodyPr>
            <a:normAutofit fontScale="92500"/>
          </a:bodyPr>
          <a:lstStyle/>
          <a:p>
            <a:pPr marL="457200" lvl="0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Cocaine</a:t>
            </a:r>
            <a:endParaRPr lang="en-CA" sz="28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 second most common illegal drug found in fatally injured drivers.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Drivers using this drug often speed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, lose control of the vehicle, make unsafe turns in front of other vehicles, drive aggressively and drive inattentively.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Crash risk is 2 to 10 times higher than sober drivers.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1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Drug effects and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10000"/>
          </a:xfrm>
        </p:spPr>
        <p:txBody>
          <a:bodyPr/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Benzodiazepine (</a:t>
            </a:r>
            <a:r>
              <a:rPr lang="en-CA" sz="2400" b="1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xanax</a:t>
            </a: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, valium)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Most common psychoactive drug found in drivers.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Affects hand-eye coordination, impairs divided attention, lengthens reaction times, causes confusion and sedation.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Crash risk is 2 to 5 times higher than sober drivers.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0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Who is most likely to drive drugged?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535363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 and male drivers are most likely to drive drugged. 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 more frequent the drug use, the more likely a teen will drive drugged or get in a vehicle with an impaired driver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Attitude plays a role: those who drive risky for ‘fun’ are also more likely to use drugs and drive impaired.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Risky drivers more likely to drive drugged.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7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828800"/>
            <a:ext cx="8763000" cy="609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How many young drivers are fatally injured while driving drugged in Canada?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84" y="2667000"/>
            <a:ext cx="4267518" cy="40386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Between 2000 and 2010, the number of fatally injured drivers between the ages of 16 and 19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that were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impaired by drugs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increased from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23.6% to 39.2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%</a:t>
            </a:r>
            <a:r>
              <a:rPr lang="en-CA" sz="15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This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increase could be due to the increase in the rates of drivers being tested for drugs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*TIRF 2013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10000"/>
          <a:stretch/>
        </p:blipFill>
        <p:spPr bwMode="auto">
          <a:xfrm>
            <a:off x="4647882" y="2743200"/>
            <a:ext cx="4389755" cy="3103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68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762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Young driver’s opinions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Those under 30 are the least likely age group to consider driving under the influence of drugs as a problem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86% of young drivers agreed they could not drive home safely after drinking alcohol but only 70% felt the same about taking illegal drugs and driving home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Some young drivers believe that driving after taking drugs is ‘safer’ than driving under the influence of alcohol.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    *Data from the 2010 Road Safety Monitor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7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9604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Drugged driving laws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Federal impaired driving laws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It is illegal to operate a vehicle while impaired by alcohol or drugs or a combination of both.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Officers are allowed to run tests on drivers to check for sobriety and drug use.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Penalties: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fines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($1000) and jail time (for 2</a:t>
            </a:r>
            <a:r>
              <a:rPr lang="en-CA" sz="2400" kern="0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nd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 or 3</a:t>
            </a:r>
            <a:r>
              <a:rPr lang="en-CA" sz="2400" kern="0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rd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 offence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Provincial impaired driving laws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Many provinces/territories will suspend a driver’s licence if drug impairment is suspected.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5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Alternatives to drugged driving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Select a designated driver at the beginning of the evening;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Take a taxi home;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Take public transit home; and,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Sleep at a friend’s place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Watch out for friends and loved ones who you know have done drugs. Refuse to be a passenger in their car and don’t let them drive.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1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Campaigns and Programs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P.A.R.T.Y program: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 “Preventing Alcohol and Risk related Trauma in Youth” program addresses all issues related to taking unsafe risks as teens.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Highlights the scary reality of drugged driving (crashing, paralysis, death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“</a:t>
            </a:r>
            <a:r>
              <a:rPr lang="en-CA" sz="20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Pot and Driving” and “Why Drive High” Campaigns: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These programs focus on eliminating the misconception that marijuana does not have negative effects on driving.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842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For more information visit: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u="sng" kern="0" dirty="0" smtClean="0">
                <a:solidFill>
                  <a:srgbClr val="FFC000"/>
                </a:solidFill>
                <a:latin typeface="Verdana"/>
                <a:ea typeface="ＭＳ Ｐゴシック"/>
              </a:rPr>
              <a:t>www.yndrc.tirf.ca </a:t>
            </a: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u="sng" kern="0" dirty="0">
              <a:solidFill>
                <a:srgbClr val="FFC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u="sng" kern="0" dirty="0">
                <a:solidFill>
                  <a:srgbClr val="FFC000"/>
                </a:solidFill>
                <a:latin typeface="Verdana"/>
                <a:ea typeface="ＭＳ Ｐゴシック"/>
              </a:rPr>
              <a:t>www.tirf.ca</a:t>
            </a: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u="sng" kern="0" dirty="0">
              <a:solidFill>
                <a:srgbClr val="FFC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u="sng" kern="0" dirty="0" smtClean="0">
                <a:solidFill>
                  <a:srgbClr val="FFC000"/>
                </a:solidFill>
                <a:latin typeface="Verdana"/>
                <a:ea typeface="ＭＳ Ｐゴシック"/>
              </a:rPr>
              <a:t>www.partyprogram.com</a:t>
            </a:r>
            <a:endParaRPr lang="en-CA" sz="2400" u="sng" kern="0" dirty="0">
              <a:solidFill>
                <a:srgbClr val="FFC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3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38200"/>
          </a:xfrm>
        </p:spPr>
        <p:txBody>
          <a:bodyPr/>
          <a:lstStyle/>
          <a:p>
            <a:pPr algn="l"/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114800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is…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»"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ＭＳ Ｐゴシック"/>
              </a:rPr>
              <a:t>is drugged driving? How common is it? </a:t>
            </a:r>
            <a:endParaRPr lang="en-US" sz="2200" kern="0" dirty="0" smtClean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Characteristics of the problem</a:t>
            </a:r>
            <a:endParaRPr lang="en-US" sz="2600" b="1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»"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ＭＳ Ｐゴシック"/>
              </a:rPr>
              <a:t>drugs are available? How do they affect driving? </a:t>
            </a:r>
            <a:r>
              <a:rPr lang="en-US" sz="2200" kern="0" dirty="0" smtClean="0">
                <a:latin typeface="+mj-lt"/>
                <a:ea typeface="ＭＳ Ｐゴシック"/>
              </a:rPr>
              <a:t>How many young drivers are killed?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Legislation</a:t>
            </a:r>
            <a:endParaRPr lang="en-US" sz="2600" b="1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»"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are the laws for drugged driving?</a:t>
            </a:r>
            <a:r>
              <a:rPr lang="en-US" sz="22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Solutions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»"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How 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ＭＳ Ｐゴシック"/>
              </a:rPr>
              <a:t>do we stop drugged driving</a:t>
            </a:r>
            <a:r>
              <a:rPr lang="en-US" sz="22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?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Verdana" pitchFamily="34" charset="0"/>
              <a:buChar char="&gt;"/>
            </a:pPr>
            <a:endParaRPr lang="en-US" sz="2600" kern="0" dirty="0" smtClean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Verdana" pitchFamily="34" charset="0"/>
              <a:buChar char="&gt;"/>
            </a:pPr>
            <a:endParaRPr lang="en-US" sz="26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1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914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Quiz: true or false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971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US" dirty="0" smtClean="0">
                <a:latin typeface="+mj-lt"/>
              </a:rPr>
              <a:t>Prescription drugs will not impair driving abilities.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US" dirty="0" smtClean="0">
                <a:latin typeface="+mj-lt"/>
              </a:rPr>
              <a:t>Marijuana is the most common drug used by youth.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760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Quiz: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59163"/>
          </a:xfrm>
        </p:spPr>
        <p:txBody>
          <a:bodyPr/>
          <a:lstStyle/>
          <a:p>
            <a:pPr marL="0" lvl="0" indent="0">
              <a:buNone/>
            </a:pPr>
            <a:r>
              <a:rPr lang="en-US" sz="2700" b="1" dirty="0" smtClean="0">
                <a:solidFill>
                  <a:srgbClr val="000000"/>
                </a:solidFill>
                <a:latin typeface="Verdana"/>
              </a:rPr>
              <a:t>What are the effects of cocaine on driving?</a:t>
            </a:r>
            <a:endParaRPr lang="en-US" sz="2700" b="1" dirty="0">
              <a:solidFill>
                <a:srgbClr val="000000"/>
              </a:solidFill>
              <a:latin typeface="Verdana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solidFill>
                  <a:srgbClr val="000000"/>
                </a:solidFill>
                <a:latin typeface="Verdana"/>
              </a:rPr>
              <a:t>Aggressiveness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solidFill>
                  <a:srgbClr val="000000"/>
                </a:solidFill>
                <a:latin typeface="Verdana"/>
              </a:rPr>
              <a:t>Inattention</a:t>
            </a:r>
            <a:endParaRPr lang="en-US" sz="2700" dirty="0">
              <a:solidFill>
                <a:srgbClr val="000000"/>
              </a:solidFill>
              <a:latin typeface="Verdana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solidFill>
                  <a:srgbClr val="000000"/>
                </a:solidFill>
                <a:latin typeface="Verdana"/>
              </a:rPr>
              <a:t>Increasing speed</a:t>
            </a:r>
            <a:endParaRPr lang="en-US" sz="2700" dirty="0">
              <a:solidFill>
                <a:srgbClr val="000000"/>
              </a:solidFill>
              <a:latin typeface="Verdana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2700" dirty="0" smtClean="0">
                <a:solidFill>
                  <a:srgbClr val="000000"/>
                </a:solidFill>
                <a:latin typeface="Verdana"/>
              </a:rPr>
              <a:t>All of the above</a:t>
            </a:r>
            <a:endParaRPr lang="en-US" sz="2700" dirty="0">
              <a:solidFill>
                <a:srgbClr val="000000"/>
              </a:solidFill>
              <a:latin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2849563"/>
          </a:xfrm>
        </p:spPr>
        <p:txBody>
          <a:bodyPr/>
          <a:lstStyle/>
          <a:p>
            <a:pPr>
              <a:buClr>
                <a:srgbClr val="FFC000"/>
              </a:buClr>
              <a:buFont typeface="Tahoma" panose="020B0604030504040204" pitchFamily="34" charset="0"/>
              <a:buChar char="&gt;"/>
            </a:pPr>
            <a:r>
              <a:rPr lang="en-US" dirty="0" smtClean="0">
                <a:latin typeface="+mj-lt"/>
              </a:rPr>
              <a:t>If you saw your friends taking prescription drugs, which were not prescribed to them by their doctor, what would you say or do?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00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38200"/>
          </a:xfrm>
        </p:spPr>
        <p:txBody>
          <a:bodyPr/>
          <a:lstStyle/>
          <a:p>
            <a:pPr algn="l"/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What is drugged driving?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481943"/>
            <a:ext cx="5181600" cy="3810000"/>
          </a:xfrm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Drugged 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</a:t>
            </a: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: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driving a motor vehicle while impaired by any type of drug or medication or combination of drugs, medication and alcohol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These include illegal drugs, mind-altering prescription medications and over the counter drugs that affect an individual’s ability to drive safely.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8643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Prevalence of drugged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114800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9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Drugged driving is becoming comparable to drinking and driving: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Of the drivers who died in crashes in 2008, 41% tested positive for alcohol and 37% tested positive for drugs, meaning there were almost as many drugged drivers as drunk drivers.</a:t>
            </a: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9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Drugged driving is common among youth: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In 2011, 21% of high school students </a:t>
            </a:r>
            <a:r>
              <a:rPr lang="en-CA" sz="2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reported driving </a:t>
            </a: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within an hour of taking drugs.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50% had </a:t>
            </a:r>
            <a:r>
              <a:rPr lang="en-CA" sz="2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ridden </a:t>
            </a: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with a drugged driver*.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Data from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CCSA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b="7860"/>
          <a:stretch/>
        </p:blipFill>
        <p:spPr bwMode="auto">
          <a:xfrm>
            <a:off x="3657600" y="2819400"/>
            <a:ext cx="5334000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Prevalence of drugged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352800" cy="41148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>
                <a:latin typeface="+mj-lt"/>
              </a:rPr>
              <a:t>I</a:t>
            </a:r>
            <a:r>
              <a:rPr lang="en-CA" sz="2400" dirty="0" smtClean="0">
                <a:latin typeface="+mj-lt"/>
              </a:rPr>
              <a:t>n </a:t>
            </a:r>
            <a:r>
              <a:rPr lang="en-CA" sz="2400" dirty="0">
                <a:latin typeface="+mj-lt"/>
              </a:rPr>
              <a:t>2011, 12.6% of those ages 15-24 admitted to driving after taking cannabis, compared to 10.7% who reported driving after </a:t>
            </a:r>
            <a:r>
              <a:rPr lang="en-CA" sz="2400" dirty="0" smtClean="0">
                <a:latin typeface="+mj-lt"/>
              </a:rPr>
              <a:t>drinking</a:t>
            </a:r>
            <a:r>
              <a:rPr lang="en-CA" sz="1400" dirty="0" smtClean="0">
                <a:latin typeface="+mj-lt"/>
              </a:rPr>
              <a:t>*</a:t>
            </a:r>
            <a:r>
              <a:rPr lang="en-CA" sz="2400" dirty="0" smtClean="0">
                <a:latin typeface="+mj-lt"/>
              </a:rPr>
              <a:t>.</a:t>
            </a:r>
          </a:p>
          <a:p>
            <a:pPr marL="0" lv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2400" dirty="0" smtClean="0">
                <a:latin typeface="+mj-lt"/>
              </a:rPr>
              <a:t> </a:t>
            </a:r>
            <a:r>
              <a:rPr lang="en-CA" sz="1400" dirty="0" smtClean="0">
                <a:latin typeface="+mj-lt"/>
              </a:rPr>
              <a:t>*CCSA 2013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06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7620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Marijuana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Marijuana is the most common drug used by youth.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33% of Canadians aged 15-24 have used cannabis at least once this past year.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It’s accessible, easy to hide, a quick high and undetectable by a breathalyser</a:t>
            </a:r>
            <a:r>
              <a:rPr lang="en-CA" sz="17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It causes euphoria, slowed thinking, confusion, impaired learning and increased anxiety.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Effects are felt within minutes, peak after about half an hour and last up to two hours.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   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*CCSA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3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Other types of drugs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5715000" cy="4267200"/>
          </a:xfrm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Illegal 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drugs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Include hallucinogens, ecstasy, cocaine, crack, heroin, methamphetamines and crystal meth. 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They cause hallucinations, impulsivity, irritability, dizziness, anxiety, loss of coordination and false alertness.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30% of high school students have taken illegal drugs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457200" lvl="1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*CAMH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2009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2819400" cy="29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8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45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Other types of drugs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362200"/>
            <a:ext cx="5257800" cy="4114800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Prescription 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drugs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Are not supposed to be taken without a prescription from a doctor but 33% of teens abuse these drugs  recreationally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Include benzodiazepine, </a:t>
            </a:r>
            <a:r>
              <a:rPr lang="en-CA" sz="2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rohypnol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CA" sz="2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oxycotin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, ADD pills and sedatives.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Cause feelings of euphoria, drowsiness, relaxation and decrease sensation of pain.</a:t>
            </a:r>
          </a:p>
          <a:p>
            <a:pPr marL="0" lvl="0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1C7299"/>
              </a:buClr>
              <a:buNone/>
            </a:pPr>
            <a:endParaRPr lang="en-CA" sz="18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1C7299"/>
              </a:buClr>
              <a:buNone/>
            </a:pPr>
            <a:r>
              <a:rPr lang="en-CA" sz="1800" kern="0" dirty="0">
                <a:solidFill>
                  <a:srgbClr val="000000"/>
                </a:solidFill>
                <a:latin typeface="Verdana"/>
                <a:ea typeface="ＭＳ Ｐゴシック"/>
              </a:rPr>
              <a:t>* </a:t>
            </a:r>
            <a:r>
              <a:rPr lang="en-CA" sz="1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CAMH </a:t>
            </a:r>
            <a:r>
              <a:rPr lang="en-CA" sz="1800" kern="0" dirty="0">
                <a:solidFill>
                  <a:srgbClr val="000000"/>
                </a:solidFill>
                <a:latin typeface="Verdana"/>
                <a:ea typeface="ＭＳ Ｐゴシック"/>
              </a:rPr>
              <a:t>2009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2438401"/>
            <a:ext cx="284071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883" y="4495800"/>
            <a:ext cx="285160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2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Other types of drugs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6172200" cy="441960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9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Over-the-counter drugs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Purchased directly from pharmacy or grocery </a:t>
            </a:r>
            <a:r>
              <a:rPr lang="en-CA" sz="2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store.</a:t>
            </a:r>
            <a:endParaRPr lang="en-CA" sz="29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9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Teens </a:t>
            </a: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overdose to feel heightened effects.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Cold or cough medicine, Tylenol, sleeping pills, energy drinks.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Cause intense drowsiness or stimulation.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900" kern="0" dirty="0">
                <a:solidFill>
                  <a:srgbClr val="000000"/>
                </a:solidFill>
                <a:latin typeface="Verdana"/>
                <a:ea typeface="ＭＳ Ｐゴシック"/>
              </a:rPr>
              <a:t>16% of high school students report abusing these drugs*.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9900"/>
              </a:buClr>
              <a:buNone/>
            </a:pP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None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*CAMH 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2009</a:t>
            </a:r>
          </a:p>
          <a:p>
            <a:endParaRPr lang="en-US" dirty="0"/>
          </a:p>
        </p:txBody>
      </p:sp>
      <p:pic>
        <p:nvPicPr>
          <p:cNvPr id="4" name="Picture 7" descr="Stop cough. Royalty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992086"/>
            <a:ext cx="2438400" cy="37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61803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670</TotalTime>
  <Words>1163</Words>
  <Application>Microsoft Office PowerPoint</Application>
  <PresentationFormat>On-screen Show (4:3)</PresentationFormat>
  <Paragraphs>128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2012_YNDRC_Template_1</vt:lpstr>
      <vt:lpstr>DRUGGED DRIVING</vt:lpstr>
      <vt:lpstr>Overview</vt:lpstr>
      <vt:lpstr>What is drugged driving?</vt:lpstr>
      <vt:lpstr>Prevalence of drugged driving</vt:lpstr>
      <vt:lpstr>Prevalence of drugged driving</vt:lpstr>
      <vt:lpstr>Marijuana</vt:lpstr>
      <vt:lpstr>Other types of drugs</vt:lpstr>
      <vt:lpstr>Other types of drugs</vt:lpstr>
      <vt:lpstr>Other types of drugs</vt:lpstr>
      <vt:lpstr>Drug effects and driving</vt:lpstr>
      <vt:lpstr>Drug effects and driving</vt:lpstr>
      <vt:lpstr>Drug effects and driving</vt:lpstr>
      <vt:lpstr>Who is most likely to drive drugged?</vt:lpstr>
      <vt:lpstr>How many young drivers are fatally injured while driving drugged in Canada?</vt:lpstr>
      <vt:lpstr>Young driver’s opinions</vt:lpstr>
      <vt:lpstr>Drugged driving laws</vt:lpstr>
      <vt:lpstr>Solutions</vt:lpstr>
      <vt:lpstr>Campaigns and Programs</vt:lpstr>
      <vt:lpstr>For more information visit: </vt:lpstr>
      <vt:lpstr>Quiz: true or false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DRUGGED DRIVING</dc:title>
  <dc:creator>annam</dc:creator>
  <cp:lastModifiedBy>Anna McKiernan</cp:lastModifiedBy>
  <cp:revision>39</cp:revision>
  <cp:lastPrinted>2012-07-11T15:30:42Z</cp:lastPrinted>
  <dcterms:created xsi:type="dcterms:W3CDTF">2012-07-17T14:23:13Z</dcterms:created>
  <dcterms:modified xsi:type="dcterms:W3CDTF">2014-01-27T22:17:03Z</dcterms:modified>
</cp:coreProperties>
</file>