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yn  Robertson" initials="RR" lastIdx="1" clrIdx="0"/>
  <p:cmAuthor id="1" name="Charlotte Pashley" initials="C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0" autoAdjust="0"/>
  </p:normalViewPr>
  <p:slideViewPr>
    <p:cSldViewPr>
      <p:cViewPr>
        <p:scale>
          <a:sx n="70" d="100"/>
          <a:sy n="70" d="100"/>
        </p:scale>
        <p:origin x="-12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328080"/>
            <a:ext cx="5791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Brain Development</a:t>
            </a:r>
            <a:endParaRPr lang="en-US" sz="3600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027" name="Picture 3" descr="C:\Users\charlottep\AppData\Local\Microsoft\Windows\Temporary Internet Files\Content.IE5\XBC7DOPR\dglxasset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429000"/>
            <a:ext cx="19431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80803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Misconceptions about brain development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5410200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It has been previously thought that the brain was finished developing at age five.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Although adolescents can rationalize almost as well as adults in calm situations, stress can impair decision-making skills by teens in more emotionally charged situations.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86" y="3124200"/>
            <a:ext cx="27442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What can be done to promote healthy brain development?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5791200" cy="3810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000" dirty="0" smtClean="0">
                <a:latin typeface="+mj-lt"/>
              </a:rPr>
              <a:t>Prevent the use of drugs and alcohol at a young age.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000" dirty="0" smtClean="0">
                <a:latin typeface="+mj-lt"/>
              </a:rPr>
              <a:t>Incorporate educational tools into school curricula to teach youth about the importance of brain development.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000" dirty="0" smtClean="0">
                <a:latin typeface="+mj-lt"/>
              </a:rPr>
              <a:t>Teach youth to use calming techniques to help manage stressful situations.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000" dirty="0" smtClean="0">
                <a:latin typeface="+mj-lt"/>
              </a:rPr>
              <a:t>Become aware of the unique needs of a young mind.</a:t>
            </a:r>
            <a:endParaRPr lang="en-US" sz="2000" dirty="0">
              <a:latin typeface="+mj-lt"/>
            </a:endParaRPr>
          </a:p>
        </p:txBody>
      </p:sp>
      <p:pic>
        <p:nvPicPr>
          <p:cNvPr id="2050" name="Picture 2" descr="C:\Users\charlottep\AppData\Local\Microsoft\Windows\Temporary Internet Files\Content.IE5\BXES484A\MC9003342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882206" cy="22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305800" cy="808038"/>
          </a:xfrm>
        </p:spPr>
        <p:txBody>
          <a:bodyPr>
            <a:norm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Parental communication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Foster an open and supportive relationship with new drivers to encourage young drivers to make good choices.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i="1" dirty="0" smtClean="0">
                <a:latin typeface="+mj-lt"/>
              </a:rPr>
              <a:t>I promise program - Teen Safe Driving Initiative:</a:t>
            </a:r>
            <a:r>
              <a:rPr lang="en-US" sz="2400" dirty="0" smtClean="0">
                <a:latin typeface="+mj-lt"/>
              </a:rPr>
              <a:t>  intended to initiate discussion between parents/adults and their teenagers about road safety issues.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305800" cy="808038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 smtClean="0">
                <a:solidFill>
                  <a:schemeClr val="tx2"/>
                </a:solidFill>
                <a:ea typeface="ＭＳ Ｐゴシック"/>
              </a:rPr>
              <a:t>For more information, visit us at: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25489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4000" u="sng" dirty="0" smtClean="0">
                <a:latin typeface="+mj-lt"/>
              </a:rPr>
              <a:t>www.yndrc.ca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4000" u="sng" dirty="0" smtClean="0">
                <a:latin typeface="+mj-lt"/>
              </a:rPr>
              <a:t>www.tirf.ca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9286159">
            <a:off x="2669864" y="4147558"/>
            <a:ext cx="5874837" cy="80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kern="0" dirty="0" smtClean="0">
                <a:solidFill>
                  <a:schemeClr val="accent6"/>
                </a:solidFill>
                <a:ea typeface="ＭＳ Ｐゴシック"/>
              </a:rPr>
              <a:t>Stay informed!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Overview</a:t>
            </a:r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: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8229600" cy="3124200"/>
          </a:xfrm>
        </p:spPr>
        <p:txBody>
          <a:bodyPr>
            <a:normAutofit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Describe brain development</a:t>
            </a:r>
            <a:endParaRPr lang="en-US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Behavioural effects of brain development</a:t>
            </a: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Attitudes </a:t>
            </a:r>
            <a:r>
              <a:rPr lang="en-US" kern="0" dirty="0">
                <a:solidFill>
                  <a:srgbClr val="000000"/>
                </a:solidFill>
                <a:latin typeface="+mj-lt"/>
                <a:ea typeface="ＭＳ Ｐゴシック"/>
              </a:rPr>
              <a:t>and concerns</a:t>
            </a: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Solutions </a:t>
            </a:r>
            <a:endParaRPr lang="en-US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83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How does the brain develop?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75" y="2514600"/>
            <a:ext cx="3928725" cy="40386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000" dirty="0" smtClean="0">
                <a:latin typeface="+mj-lt"/>
              </a:rPr>
              <a:t>Development begins in the womb and continues until age mid-20s.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000" dirty="0" smtClean="0">
                <a:latin typeface="+mj-lt"/>
              </a:rPr>
              <a:t>Brain size at age 6 is 95% of adult size.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000" dirty="0" smtClean="0">
                <a:latin typeface="+mj-lt"/>
              </a:rPr>
              <a:t>Frontal lobe continues to develop into mid-20s.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000" dirty="0" smtClean="0">
                <a:latin typeface="+mj-lt"/>
              </a:rPr>
              <a:t>This area is responsible for planning, impulse control, reasoning and integration of information.</a:t>
            </a:r>
            <a:endParaRPr lang="en-US" sz="2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25" y="2492829"/>
            <a:ext cx="4681875" cy="31996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3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How does brain development affect adolescent behaviour?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57150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200" dirty="0" smtClean="0">
                <a:latin typeface="+mj-lt"/>
              </a:rPr>
              <a:t>Frontal lobe development effects mental tasks that involve thinking clearly, decision-making and impulse control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200" dirty="0" smtClean="0">
                <a:latin typeface="+mj-lt"/>
              </a:rPr>
              <a:t>The impulsive part of the brain is almost fully developed at adolescence, which contributes to thrill seeking, irrational decisions and dangerous behaviours.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200" dirty="0" smtClean="0">
                <a:latin typeface="+mj-lt"/>
              </a:rPr>
              <a:t>This increases the risk that teens will participate in dangerous acts, such as drinking and driving or experimenting with drugs.</a:t>
            </a:r>
            <a:endParaRPr lang="en-US" sz="2200" dirty="0">
              <a:latin typeface="+mj-lt"/>
            </a:endParaRPr>
          </a:p>
        </p:txBody>
      </p:sp>
      <p:pic>
        <p:nvPicPr>
          <p:cNvPr id="1026" name="Picture 2" descr="C:\Users\charlottep\AppData\Local\Microsoft\Windows\Temporary Internet Files\Content.IE5\BXES484A\MC90043605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39845"/>
            <a:ext cx="2743200" cy="28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How does brain development affect adolescent driving?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77200" cy="388620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Verdana" pitchFamily="34" charset="0"/>
              <a:buChar char="&gt;"/>
              <a:defRPr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 frontal lobe is responsible for initiating and stopping attention and this is important to safe driving.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Verdana" pitchFamily="34" charset="0"/>
              <a:buChar char="&gt;"/>
              <a:defRPr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Safe driving involves skills that are underdeveloped until young drivers are in their the mid-20s, including: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anose="020B0604030504040204" pitchFamily="34" charset="0"/>
              <a:buChar char="»"/>
              <a:defRPr/>
            </a:pPr>
            <a:r>
              <a:rPr lang="en-CA" sz="1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planning;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anose="020B0604030504040204" pitchFamily="34" charset="0"/>
              <a:buChar char="»"/>
              <a:defRPr/>
            </a:pPr>
            <a:r>
              <a:rPr lang="en-CA" sz="1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reasoning;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anose="020B0604030504040204" pitchFamily="34" charset="0"/>
              <a:buChar char="»"/>
              <a:defRPr/>
            </a:pPr>
            <a:r>
              <a:rPr lang="en-CA" sz="1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integration of information; and,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anose="020B0604030504040204" pitchFamily="34" charset="0"/>
              <a:buChar char="»"/>
              <a:defRPr/>
            </a:pPr>
            <a:r>
              <a:rPr lang="en-CA" sz="1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impulse control.</a:t>
            </a:r>
          </a:p>
          <a:p>
            <a:pPr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Verdana" panose="020B0604030504040204" pitchFamily="34" charset="0"/>
              <a:buChar char="&gt;"/>
              <a:defRPr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Young drivers are at higher risk of distraction (e.g., by                               passengers, road signs and cell phones).</a:t>
            </a:r>
            <a:endParaRPr lang="en-CA" sz="20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94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Limitations of young drivers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6172200" cy="4038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Hazard perception studies reveal younger drivers are less able to: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2000" dirty="0" smtClean="0">
                <a:latin typeface="+mj-lt"/>
              </a:rPr>
              <a:t>perceive hazards;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2000" dirty="0" smtClean="0">
                <a:latin typeface="+mj-lt"/>
              </a:rPr>
              <a:t>visually search the road; and,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2000" dirty="0" smtClean="0">
                <a:latin typeface="+mj-lt"/>
              </a:rPr>
              <a:t>pay close attention to the entire road environment.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Voluntary eye movement is not fully developed in adolescence, making road scanning abilities weaker </a:t>
            </a:r>
            <a:r>
              <a:rPr lang="en-US" sz="2400" dirty="0" smtClean="0"/>
              <a:t>(</a:t>
            </a:r>
            <a:r>
              <a:rPr lang="en-US" sz="2400" dirty="0" err="1" smtClean="0"/>
              <a:t>Isler</a:t>
            </a:r>
            <a:r>
              <a:rPr lang="en-US" sz="2400" dirty="0" smtClean="0"/>
              <a:t> </a:t>
            </a:r>
            <a:r>
              <a:rPr lang="en-US" sz="2400" dirty="0"/>
              <a:t>et al. 2009</a:t>
            </a:r>
            <a:r>
              <a:rPr lang="en-US" sz="2400" dirty="0" smtClean="0"/>
              <a:t>).</a:t>
            </a:r>
            <a:endParaRPr lang="en-US" sz="2400" dirty="0"/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Young drivers are less likely to identify road safety hazards than older drivers (Oude </a:t>
            </a:r>
            <a:r>
              <a:rPr lang="en-US" sz="2400" dirty="0" err="1" smtClean="0">
                <a:latin typeface="+mj-lt"/>
              </a:rPr>
              <a:t>Egberink</a:t>
            </a:r>
            <a:r>
              <a:rPr lang="en-US" sz="2400" dirty="0" smtClean="0">
                <a:latin typeface="+mj-lt"/>
              </a:rPr>
              <a:t> et al. 1986).</a:t>
            </a:r>
            <a:endParaRPr lang="en-US" sz="2400" dirty="0">
              <a:latin typeface="+mj-lt"/>
            </a:endParaRPr>
          </a:p>
        </p:txBody>
      </p:sp>
      <p:pic>
        <p:nvPicPr>
          <p:cNvPr id="1028" name="Picture 4" descr="C:\Users\charlottep\AppData\Local\Microsoft\Windows\Temporary Internet Files\Content.IE5\BXES484A\MP9004421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1862194" cy="2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58962"/>
            <a:ext cx="8229601" cy="80803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Common crash types among young drivers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2819400"/>
            <a:ext cx="4800601" cy="32766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CA" sz="2400" dirty="0" smtClean="0">
                <a:latin typeface="+mj-lt"/>
              </a:rPr>
              <a:t>Single vehicle, run off the road crashes.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CA" sz="2400" dirty="0" smtClean="0">
                <a:latin typeface="+mj-lt"/>
              </a:rPr>
              <a:t>Head-on collisions with an oncoming vehicle occurring due to the young driver losing control of the vehicle.</a:t>
            </a:r>
          </a:p>
          <a:p>
            <a:pPr>
              <a:buClr>
                <a:schemeClr val="accent6"/>
              </a:buClr>
              <a:buFont typeface="Verdana" panose="020B0604030504040204" pitchFamily="34" charset="0"/>
              <a:buChar char="&gt;"/>
            </a:pPr>
            <a:endParaRPr lang="en-CA" dirty="0"/>
          </a:p>
        </p:txBody>
      </p:sp>
      <p:pic>
        <p:nvPicPr>
          <p:cNvPr id="2052" name="Picture 4" descr="C:\Users\charlottep\AppData\Local\Microsoft\Windows\Temporary Internet Files\Content.IE5\BXES484A\MC900056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819400"/>
            <a:ext cx="3585730" cy="284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077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Alcohol and brain development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3886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The last phase of brain development occurs between ages 11 to 24.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Adolescent brains are resistant to the effects of alcohol, contributing to them drinking too much and having no desire to stop.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Early tolerance to alcohol can lead to a greater risk of alcohol abuse, mental illness and social problems in the future.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Drugs and brain development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40726"/>
            <a:ext cx="5562600" cy="363147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Cannabis (i.e., weed, marijuana) is associated with mental illness, suicidal behaviour, and depression.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Cannabis impairs judgment, decreases concentration, and the ability to retain information.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endParaRPr lang="en-US" sz="2400" dirty="0">
              <a:latin typeface="+mj-lt"/>
            </a:endParaRPr>
          </a:p>
        </p:txBody>
      </p:sp>
      <p:pic>
        <p:nvPicPr>
          <p:cNvPr id="1026" name="Picture 2" descr="C:\Users\charlottep\AppData\Local\Microsoft\Windows\Temporary Internet Files\Content.IE5\65NX0WY4\MC9001535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72095"/>
            <a:ext cx="1953616" cy="22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_YNDRC_Template_1">
  <a:themeElements>
    <a:clrScheme name="Custom 1">
      <a:dk1>
        <a:srgbClr val="000000"/>
      </a:dk1>
      <a:lt1>
        <a:sysClr val="window" lastClr="FFFFFF"/>
      </a:lt1>
      <a:dk2>
        <a:srgbClr val="1C72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8981D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839</TotalTime>
  <Words>589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2012_YNDRC_Template_1</vt:lpstr>
      <vt:lpstr>Brain Development</vt:lpstr>
      <vt:lpstr>Overview:</vt:lpstr>
      <vt:lpstr>How does the brain develop?</vt:lpstr>
      <vt:lpstr>How does brain development affect adolescent behaviour?</vt:lpstr>
      <vt:lpstr>How does brain development affect adolescent driving?</vt:lpstr>
      <vt:lpstr>Limitations of young drivers</vt:lpstr>
      <vt:lpstr>Common crash types among young drivers</vt:lpstr>
      <vt:lpstr>Alcohol and brain development</vt:lpstr>
      <vt:lpstr>Drugs and brain development</vt:lpstr>
      <vt:lpstr>Misconceptions about brain development</vt:lpstr>
      <vt:lpstr>What can be done to promote healthy brain development?</vt:lpstr>
      <vt:lpstr>Parental communication</vt:lpstr>
      <vt:lpstr>For more information, visit us at: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VULNERABLE ROAD USERS</dc:title>
  <dc:creator>annam</dc:creator>
  <cp:lastModifiedBy>Charlotte Pashley</cp:lastModifiedBy>
  <cp:revision>60</cp:revision>
  <cp:lastPrinted>2012-07-11T15:30:42Z</cp:lastPrinted>
  <dcterms:created xsi:type="dcterms:W3CDTF">2012-07-17T15:03:43Z</dcterms:created>
  <dcterms:modified xsi:type="dcterms:W3CDTF">2014-01-21T13:37:26Z</dcterms:modified>
</cp:coreProperties>
</file>