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otte Pashley" initials="C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748" autoAdjust="0"/>
  </p:normalViewPr>
  <p:slideViewPr>
    <p:cSldViewPr>
      <p:cViewPr>
        <p:scale>
          <a:sx n="84" d="100"/>
          <a:sy n="84" d="100"/>
        </p:scale>
        <p:origin x="-231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13T10:10:27.064" idx="1">
    <p:pos x="10" y="10"/>
    <p:text>Stats updated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6042A-1580-40DF-8234-5DCE0600D008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8BFB2-2B90-4F1E-880A-EE631983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55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E6BCE-5E65-4C0C-A381-EEECE4DB677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F798A-574C-4390-A1C0-5C83A228E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3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798A-574C-4390-A1C0-5C83A228E5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0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False, the two laws are per-se laws and impairment</a:t>
            </a:r>
            <a:r>
              <a:rPr lang="en-US" baseline="0" dirty="0" smtClean="0"/>
              <a:t> based laws.</a:t>
            </a: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True, all provinces except QC have a lower provincial BAC limit.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798A-574C-4390-A1C0-5C83A228E5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4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r>
              <a:rPr lang="en-US" baseline="0" dirty="0" smtClean="0"/>
              <a:t>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798A-574C-4390-A1C0-5C83A228E5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CCB4-0D63-4A91-9D43-56F01E304CE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hangetheconversation.ca/drinking%20and_driving_facts/offender_programs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ndrc.tirf.ca/default.php" TargetMode="External"/><Relationship Id="rId2" Type="http://schemas.openxmlformats.org/officeDocument/2006/relationships/hyperlink" Target="http://www.yndr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cmta.ca/english/committees/rsrp/strid/pdf/alcohol_crash09_e.PDF" TargetMode="External"/><Relationship Id="rId5" Type="http://schemas.openxmlformats.org/officeDocument/2006/relationships/hyperlink" Target="http://www.tirf.ca/publications/PDF_publications/RSM_2011_Drinking_Driving_Eng_1.pdf" TargetMode="External"/><Relationship Id="rId4" Type="http://schemas.openxmlformats.org/officeDocument/2006/relationships/hyperlink" Target="http://www.tirf.ca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4687D"/>
                </a:solidFill>
                <a:latin typeface="Verdana" pitchFamily="34" charset="0"/>
                <a:cs typeface="Tahoma" pitchFamily="34" charset="0"/>
              </a:rPr>
              <a:t>DRINKING AND DRIVING</a:t>
            </a:r>
            <a:endParaRPr lang="en-US" b="1" dirty="0">
              <a:solidFill>
                <a:srgbClr val="44687D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Y:\Sara\Stock Media\Stock Photos\iStock_000002435546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306494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884238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</a:rPr>
              <a:t>Legislation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534400" cy="3962400"/>
          </a:xfrm>
        </p:spPr>
        <p:txBody>
          <a:bodyPr>
            <a:normAutofit fontScale="77500" lnSpcReduction="20000"/>
          </a:bodyPr>
          <a:lstStyle/>
          <a:p>
            <a:pPr lvl="0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6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Federal: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  <a:defRPr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The Criminal Code of Canada contains laws making it illegal to drive with a BAC over .08 or with any impairment (alcohol or drug).</a:t>
            </a:r>
          </a:p>
          <a:p>
            <a:pPr lvl="0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6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Provincial: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  <a:defRPr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Each jurisdiction can set its own administrative </a:t>
            </a:r>
            <a:r>
              <a:rPr lang="en-CA" sz="2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laws; </a:t>
            </a: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many have a BAC lower than .08. Penalties include </a:t>
            </a:r>
            <a:r>
              <a:rPr lang="en-CA" sz="2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 road </a:t>
            </a: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side licence suspension or vehicle impoundment.</a:t>
            </a:r>
          </a:p>
          <a:p>
            <a:pPr marL="457200" lvl="1" indent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None/>
              <a:defRPr/>
            </a:pPr>
            <a:endParaRPr lang="en-CA" sz="20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lvl="1" indent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None/>
              <a:defRPr/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(Further info: </a:t>
            </a: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  <a:hlinkClick r:id="rId3"/>
              </a:rPr>
              <a:t>http://changetheconversation.ca/drinking </a:t>
            </a:r>
            <a:r>
              <a:rPr lang="en-CA" sz="2000" kern="0" dirty="0" err="1">
                <a:solidFill>
                  <a:srgbClr val="000000"/>
                </a:solidFill>
                <a:latin typeface="Verdana"/>
                <a:ea typeface="ＭＳ Ｐゴシック"/>
                <a:hlinkClick r:id="rId3"/>
              </a:rPr>
              <a:t>and_driving_facts</a:t>
            </a: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  <a:hlinkClick r:id="rId3"/>
              </a:rPr>
              <a:t>/</a:t>
            </a:r>
            <a:r>
              <a:rPr lang="en-CA" sz="2000" kern="0" dirty="0" err="1">
                <a:solidFill>
                  <a:srgbClr val="000000"/>
                </a:solidFill>
                <a:latin typeface="Verdana"/>
                <a:ea typeface="ＭＳ Ｐゴシック"/>
                <a:hlinkClick r:id="rId3"/>
              </a:rPr>
              <a:t>offender_programs.php</a:t>
            </a: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) </a:t>
            </a:r>
            <a:endParaRPr lang="en-CA" sz="2000" u="sng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0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</a:rPr>
              <a:t>Legislation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2000" cy="396240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Young/new driver laws:</a:t>
            </a:r>
          </a:p>
          <a:p>
            <a:pPr lvl="1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All jurisdictions in Canada have a Graduated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Driver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Licencing (GDL) program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with a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zero BAC restriction for the first two years before a full licence.</a:t>
            </a:r>
          </a:p>
          <a:p>
            <a:pPr lvl="1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Also, Ontario,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Quebec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and New Brunswick have a zero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BAC requirement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for all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young and/or new drivers until age 21 </a:t>
            </a: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(</a:t>
            </a:r>
            <a:r>
              <a:rPr lang="en-CA" sz="2000" kern="0" dirty="0" smtClean="0">
                <a:solidFill>
                  <a:srgbClr val="BBE0E3">
                    <a:lumMod val="50000"/>
                  </a:srgbClr>
                </a:solidFill>
                <a:latin typeface="Verdana"/>
                <a:ea typeface="ＭＳ Ｐゴシック"/>
              </a:rPr>
              <a:t>www.changetheconversation.ca</a:t>
            </a: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).</a:t>
            </a:r>
            <a:endParaRPr lang="en-CA" sz="20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9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60438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Solutions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343400"/>
          </a:xfrm>
        </p:spPr>
        <p:txBody>
          <a:bodyPr>
            <a:normAutofit fontScale="55000" lnSpcReduction="20000"/>
          </a:bodyPr>
          <a:lstStyle/>
          <a:p>
            <a:pPr lvl="0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3800" kern="0" dirty="0">
                <a:solidFill>
                  <a:srgbClr val="000000"/>
                </a:solidFill>
                <a:latin typeface="Verdana"/>
                <a:ea typeface="ＭＳ Ｐゴシック"/>
              </a:rPr>
              <a:t>Young Canadian’s alternatives to drunk driving: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  <a:defRPr/>
            </a:pPr>
            <a:r>
              <a:rPr lang="en-CA" sz="3800" kern="0" dirty="0">
                <a:solidFill>
                  <a:srgbClr val="000000"/>
                </a:solidFill>
                <a:latin typeface="Verdana"/>
                <a:ea typeface="ＭＳ Ｐゴシック"/>
              </a:rPr>
              <a:t>42% take a taxi;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  <a:defRPr/>
            </a:pPr>
            <a:r>
              <a:rPr lang="en-CA" sz="3800" kern="0" dirty="0">
                <a:solidFill>
                  <a:srgbClr val="000000"/>
                </a:solidFill>
                <a:latin typeface="Verdana"/>
                <a:ea typeface="ＭＳ Ｐゴシック"/>
              </a:rPr>
              <a:t>40% take public transit;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  <a:defRPr/>
            </a:pPr>
            <a:r>
              <a:rPr lang="en-CA" sz="3800" kern="0" dirty="0">
                <a:solidFill>
                  <a:srgbClr val="000000"/>
                </a:solidFill>
                <a:latin typeface="Verdana"/>
                <a:ea typeface="ＭＳ Ｐゴシック"/>
              </a:rPr>
              <a:t>34% stay at a friend’s place; and,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  <a:defRPr/>
            </a:pPr>
            <a:r>
              <a:rPr lang="en-CA" sz="3800" kern="0" dirty="0">
                <a:solidFill>
                  <a:srgbClr val="000000"/>
                </a:solidFill>
                <a:latin typeface="Verdana"/>
                <a:ea typeface="ＭＳ Ｐゴシック"/>
              </a:rPr>
              <a:t>67% ask some one else to </a:t>
            </a:r>
            <a:r>
              <a:rPr lang="en-CA" sz="3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drive</a:t>
            </a: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3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38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3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Have a game plan or select a designated driver before the night begins.</a:t>
            </a:r>
          </a:p>
          <a:p>
            <a:pPr lvl="0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3800" kern="0" dirty="0">
                <a:solidFill>
                  <a:srgbClr val="000000"/>
                </a:solidFill>
                <a:latin typeface="Verdana"/>
                <a:ea typeface="ＭＳ Ｐゴシック"/>
              </a:rPr>
              <a:t>P</a:t>
            </a:r>
            <a:r>
              <a:rPr lang="en-CA" sz="3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assengers </a:t>
            </a:r>
            <a:r>
              <a:rPr lang="en-CA" sz="3800" kern="0" dirty="0">
                <a:solidFill>
                  <a:srgbClr val="000000"/>
                </a:solidFill>
                <a:latin typeface="Verdana"/>
                <a:ea typeface="ＭＳ Ｐゴシック"/>
              </a:rPr>
              <a:t>can positively </a:t>
            </a:r>
            <a:r>
              <a:rPr lang="en-CA" sz="3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change a drunk driver’s </a:t>
            </a:r>
            <a:r>
              <a:rPr lang="en-CA" sz="3800" kern="0" dirty="0">
                <a:solidFill>
                  <a:srgbClr val="000000"/>
                </a:solidFill>
                <a:latin typeface="Verdana"/>
                <a:ea typeface="ＭＳ Ｐゴシック"/>
              </a:rPr>
              <a:t>behaviour by speaking </a:t>
            </a:r>
            <a:r>
              <a:rPr lang="en-CA" sz="3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up.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None/>
              <a:defRPr/>
            </a:pP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*Data from 2010 RSM</a:t>
            </a:r>
            <a:endParaRPr lang="en-CA" sz="22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93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For more information: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3535363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"/>
            </a:pPr>
            <a:endParaRPr lang="en-US" sz="2000" b="1" kern="0" dirty="0" smtClean="0">
              <a:solidFill>
                <a:srgbClr val="000000"/>
              </a:solidFill>
              <a:latin typeface="Verdana"/>
              <a:ea typeface="ＭＳ Ｐゴシック"/>
              <a:hlinkClick r:id="rId2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sz="2000" b="1" kern="0" dirty="0">
                <a:solidFill>
                  <a:srgbClr val="000000"/>
                </a:solidFill>
                <a:latin typeface="Verdana"/>
                <a:ea typeface="ＭＳ Ｐゴシック"/>
                <a:hlinkClick r:id="rId3"/>
              </a:rPr>
              <a:t>http://</a:t>
            </a:r>
            <a:r>
              <a:rPr lang="en-US" sz="2000" b="1" kern="0" dirty="0" smtClean="0">
                <a:solidFill>
                  <a:srgbClr val="000000"/>
                </a:solidFill>
                <a:latin typeface="Verdana"/>
                <a:ea typeface="ＭＳ Ｐゴシック"/>
                <a:hlinkClick r:id="rId3"/>
              </a:rPr>
              <a:t>yndrc.tirf.ca/default.php</a:t>
            </a:r>
            <a:r>
              <a:rPr lang="en-US" sz="20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endParaRPr lang="en-US" sz="20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sz="2000" b="1" kern="0" dirty="0">
                <a:solidFill>
                  <a:srgbClr val="000000"/>
                </a:solidFill>
                <a:latin typeface="Verdana"/>
                <a:ea typeface="ＭＳ Ｐゴシック"/>
                <a:hlinkClick r:id="rId4"/>
              </a:rPr>
              <a:t>www.tirf.ca</a:t>
            </a:r>
            <a:r>
              <a:rPr lang="en-US" sz="20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endParaRPr lang="en-US" sz="2000" b="1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endParaRPr lang="en-US" sz="20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sz="2000" b="1" kern="0" dirty="0">
                <a:solidFill>
                  <a:srgbClr val="000000"/>
                </a:solidFill>
                <a:latin typeface="Verdana"/>
                <a:ea typeface="ＭＳ Ｐゴシック"/>
                <a:hlinkClick r:id="rId5"/>
              </a:rPr>
              <a:t>http://</a:t>
            </a:r>
            <a:r>
              <a:rPr lang="en-US" sz="2000" b="1" kern="0" dirty="0" smtClean="0">
                <a:solidFill>
                  <a:srgbClr val="000000"/>
                </a:solidFill>
                <a:latin typeface="Verdana"/>
                <a:ea typeface="ＭＳ Ｐゴシック"/>
                <a:hlinkClick r:id="rId5"/>
              </a:rPr>
              <a:t>www.tirf.ca/publications/PDF_publications/RSM_2011_Drinking_Driving_Eng_1.pdf</a:t>
            </a:r>
            <a:r>
              <a:rPr lang="en-US" sz="20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endParaRPr lang="en-US" sz="2000" b="1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sz="2000" b="1" kern="0" dirty="0">
                <a:solidFill>
                  <a:srgbClr val="000000"/>
                </a:solidFill>
                <a:latin typeface="Verdana"/>
                <a:ea typeface="ＭＳ Ｐゴシック"/>
                <a:hlinkClick r:id="rId6"/>
              </a:rPr>
              <a:t>http://</a:t>
            </a:r>
            <a:r>
              <a:rPr lang="en-US" sz="2000" b="1" kern="0" dirty="0" smtClean="0">
                <a:solidFill>
                  <a:srgbClr val="000000"/>
                </a:solidFill>
                <a:latin typeface="Verdana"/>
                <a:ea typeface="ＭＳ Ｐゴシック"/>
                <a:hlinkClick r:id="rId6"/>
              </a:rPr>
              <a:t>www.ccmta.ca/english/committees/rsrp/strid/pdf/alcohol_crash09_e.PDF</a:t>
            </a:r>
            <a:r>
              <a:rPr lang="en-US" sz="20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endParaRPr lang="en-US" sz="20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0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Quiz: true or false?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Alcohol impaired driving is defined as driving with a BAC over .10.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A majority of provinces have a lower provincial BAC limit than .08.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09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Quiz: multiple choice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 smtClean="0">
                <a:latin typeface="+mj-lt"/>
              </a:rPr>
              <a:t>Where do most young drivers do a majority of their drinking?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700" dirty="0" smtClean="0">
                <a:latin typeface="+mj-lt"/>
              </a:rPr>
              <a:t>At school.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700" dirty="0" smtClean="0">
                <a:latin typeface="+mj-lt"/>
              </a:rPr>
              <a:t>At </a:t>
            </a:r>
            <a:r>
              <a:rPr lang="en-US" sz="2700" dirty="0">
                <a:latin typeface="+mj-lt"/>
              </a:rPr>
              <a:t>a location with others</a:t>
            </a:r>
            <a:r>
              <a:rPr lang="en-US" sz="2700" dirty="0" smtClean="0">
                <a:latin typeface="+mj-lt"/>
              </a:rPr>
              <a:t>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700" dirty="0" smtClean="0">
                <a:latin typeface="+mj-lt"/>
              </a:rPr>
              <a:t>In their home.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700" dirty="0">
                <a:latin typeface="+mj-lt"/>
              </a:rPr>
              <a:t>In their car.</a:t>
            </a:r>
            <a:endParaRPr lang="en-US" sz="27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029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Discussion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What would you do if your friend was drinking and wanted to drive home?</a:t>
            </a:r>
            <a:endParaRPr lang="en-US" dirty="0">
              <a:latin typeface="+mj-lt"/>
            </a:endParaRPr>
          </a:p>
          <a:p>
            <a:pPr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How would your family or loved ones feel if they found out you’d driven while drunk?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8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CA" sz="3400" b="1" dirty="0">
                <a:solidFill>
                  <a:schemeClr val="tx2"/>
                </a:solidFill>
              </a:rPr>
              <a:t>Overview</a:t>
            </a:r>
            <a:endParaRPr lang="en-US" sz="3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rmAutofit fontScale="85000" lnSpcReduction="20000"/>
          </a:bodyPr>
          <a:lstStyle/>
          <a:p>
            <a:pPr lvl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What is…</a:t>
            </a:r>
          </a:p>
          <a:p>
            <a:pPr lvl="1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anose="020B0604030504040204" pitchFamily="34" charset="0"/>
              <a:buChar char="»"/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What is impaired driving?</a:t>
            </a:r>
            <a:endParaRPr lang="en-US" sz="24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Characteristics of youth and drunk driving</a:t>
            </a:r>
          </a:p>
          <a:p>
            <a:pPr lvl="1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anose="020B0604030504040204" pitchFamily="34" charset="0"/>
              <a:buChar char="»"/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Canadian </a:t>
            </a:r>
            <a:r>
              <a:rPr lang="en-US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y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outh and drunk driving </a:t>
            </a:r>
            <a:endParaRPr lang="en-US" sz="20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Attitudes and concerns</a:t>
            </a:r>
          </a:p>
          <a:p>
            <a:pPr lvl="1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anose="020B0604030504040204" pitchFamily="34" charset="0"/>
              <a:buChar char="»"/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Understanding the risks</a:t>
            </a:r>
            <a:endParaRPr lang="en-US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Legislation</a:t>
            </a:r>
            <a:r>
              <a:rPr lang="en-US" sz="2400" kern="0" dirty="0" smtClean="0">
                <a:solidFill>
                  <a:srgbClr val="000000"/>
                </a:solidFill>
                <a:latin typeface="Webdings" pitchFamily="18" charset="2"/>
                <a:ea typeface="ＭＳ Ｐゴシック"/>
              </a:rPr>
              <a:t> </a:t>
            </a:r>
          </a:p>
          <a:p>
            <a:pPr lvl="1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anose="020B0604030504040204" pitchFamily="34" charset="0"/>
              <a:buChar char="»"/>
            </a:pP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Federal, Provincial, and Young Driver laws</a:t>
            </a:r>
            <a:endParaRPr lang="en-US" sz="2000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lvl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Solutions</a:t>
            </a:r>
          </a:p>
          <a:p>
            <a:pPr lvl="1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anose="020B0604030504040204" pitchFamily="34" charset="0"/>
              <a:buChar char="»"/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Alternatives to drinking and driving</a:t>
            </a:r>
          </a:p>
          <a:p>
            <a:pPr lvl="0" fontAlgn="base">
              <a:lnSpc>
                <a:spcPct val="80000"/>
              </a:lnSpc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endParaRPr lang="en-US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5633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What is impaired driving?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1"/>
            <a:ext cx="8229600" cy="1600200"/>
          </a:xfrm>
        </p:spPr>
        <p:txBody>
          <a:bodyPr>
            <a:normAutofit fontScale="92500"/>
          </a:bodyPr>
          <a:lstStyle/>
          <a:p>
            <a:pPr lvl="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Impaired </a:t>
            </a: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driving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Alcohol impaired driving: driving with a blood alcohol concentration (BAC) over .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08 (80 milligrams of alcohol per 100 millilitres of blood).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fontAlgn="base"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»"/>
              <a:defRPr/>
            </a:pP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buClr>
                <a:schemeClr val="accent6"/>
              </a:buClr>
            </a:pPr>
            <a:endParaRPr lang="en-US" dirty="0"/>
          </a:p>
        </p:txBody>
      </p:sp>
      <p:pic>
        <p:nvPicPr>
          <p:cNvPr id="3074" name="Picture 2" descr="http://www.hcgdietpackage.com/product_images/uploaded_images/drink-alcohol-with-hcg-die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34297"/>
            <a:ext cx="2045525" cy="17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bc.ca/news/pointofview/wine-po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9907"/>
            <a:ext cx="2040577" cy="171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s.123rf.com/400wm/400/400/alex_l/alex_l1109/alex_l110900027/10513845-old-fashion-whiskey-on-the-roc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2" y="4191990"/>
            <a:ext cx="2003961" cy="17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9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solidFill>
                  <a:schemeClr val="tx2"/>
                </a:solidFill>
              </a:rPr>
              <a:t>What is impaired driving?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382000" cy="4038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b="1" dirty="0" smtClean="0">
                <a:latin typeface="+mj-lt"/>
              </a:rPr>
              <a:t>There are two types of laws:</a:t>
            </a:r>
            <a:endParaRPr lang="en-CA" b="1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600" dirty="0">
                <a:latin typeface="+mj-lt"/>
              </a:rPr>
              <a:t>Per se laws: </a:t>
            </a:r>
            <a:r>
              <a:rPr lang="en-CA" sz="2600" dirty="0" smtClean="0">
                <a:latin typeface="+mj-lt"/>
              </a:rPr>
              <a:t>if </a:t>
            </a:r>
            <a:r>
              <a:rPr lang="en-CA" sz="2600" dirty="0">
                <a:latin typeface="+mj-lt"/>
              </a:rPr>
              <a:t>an alcohol test shows a driver is over the legal limit of .08 he/she is charged with impaired driving</a:t>
            </a:r>
            <a:r>
              <a:rPr lang="en-CA" sz="2600" dirty="0" smtClean="0">
                <a:latin typeface="+mj-lt"/>
              </a:rPr>
              <a:t>.</a:t>
            </a:r>
            <a:endParaRPr lang="en-CA" sz="2600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600" dirty="0">
                <a:latin typeface="+mj-lt"/>
              </a:rPr>
              <a:t>Impairment-based laws: there must be evidence </a:t>
            </a:r>
            <a:r>
              <a:rPr lang="en-CA" sz="2600" dirty="0" smtClean="0">
                <a:latin typeface="+mj-lt"/>
              </a:rPr>
              <a:t>showing that </a:t>
            </a:r>
            <a:r>
              <a:rPr lang="en-CA" sz="2600" dirty="0">
                <a:latin typeface="+mj-lt"/>
              </a:rPr>
              <a:t>the </a:t>
            </a:r>
            <a:r>
              <a:rPr lang="en-CA" sz="2600" dirty="0" smtClean="0">
                <a:latin typeface="+mj-lt"/>
              </a:rPr>
              <a:t>driver was not able to safely operate the vehicle because they were impaired by alcohol. </a:t>
            </a:r>
            <a:endParaRPr lang="en-CA" sz="26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4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CA" sz="3200" b="1" dirty="0">
                <a:solidFill>
                  <a:schemeClr val="tx2"/>
                </a:solidFill>
              </a:rPr>
              <a:t>Canadian youth and drunk driving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1"/>
            <a:ext cx="5181600" cy="3886200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19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How many young Canadians drink and drive?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19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12</a:t>
            </a:r>
            <a:r>
              <a:rPr lang="en-CA" sz="1900" kern="0" dirty="0">
                <a:solidFill>
                  <a:srgbClr val="000000"/>
                </a:solidFill>
                <a:latin typeface="Verdana"/>
                <a:ea typeface="ＭＳ Ｐゴシック"/>
              </a:rPr>
              <a:t>% of young drivers aged 16-24 reported they had driven within </a:t>
            </a:r>
            <a:r>
              <a:rPr lang="en-CA" sz="19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2 </a:t>
            </a:r>
            <a:r>
              <a:rPr lang="en-CA" sz="1900" kern="0" dirty="0">
                <a:solidFill>
                  <a:srgbClr val="000000"/>
                </a:solidFill>
                <a:latin typeface="Verdana"/>
                <a:ea typeface="ＭＳ Ｐゴシック"/>
              </a:rPr>
              <a:t>hours of consuming alcohol in the past 30 </a:t>
            </a:r>
            <a:r>
              <a:rPr lang="en-CA" sz="19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days (in 2010).</a:t>
            </a:r>
            <a:endParaRPr lang="en-CA" sz="19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1900" kern="0" dirty="0">
                <a:solidFill>
                  <a:srgbClr val="000000"/>
                </a:solidFill>
                <a:latin typeface="Verdana"/>
                <a:ea typeface="ＭＳ Ｐゴシック"/>
              </a:rPr>
              <a:t>8% reported they drove when they thought they were over the legal limit. Of these drivers, </a:t>
            </a:r>
            <a:r>
              <a:rPr lang="en-CA" sz="19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over half </a:t>
            </a:r>
            <a:r>
              <a:rPr lang="en-CA" sz="1900" kern="0" dirty="0">
                <a:solidFill>
                  <a:srgbClr val="000000"/>
                </a:solidFill>
                <a:latin typeface="Verdana"/>
                <a:ea typeface="ＭＳ Ｐゴシック"/>
              </a:rPr>
              <a:t>had passengers with them*.</a:t>
            </a:r>
          </a:p>
          <a:p>
            <a:pPr marL="457200" lvl="1" indent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None/>
              <a:defRPr/>
            </a:pP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lvl="1" indent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*Data from the 2010 Road Safety Monitor (RSM)</a:t>
            </a:r>
          </a:p>
          <a:p>
            <a:endParaRPr lang="en-US" dirty="0"/>
          </a:p>
        </p:txBody>
      </p:sp>
      <p:pic>
        <p:nvPicPr>
          <p:cNvPr id="2050" name="Picture 2" descr="http://www.pocketfinder.com/wp-content/uploads/2012/05/Teen-Driver-MaleDriver-Web7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23347"/>
            <a:ext cx="3352800" cy="31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94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</a:rPr>
              <a:t>Canadian youth and drunk driving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8600" y="2438400"/>
            <a:ext cx="50292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  <a:defRPr/>
            </a:pPr>
            <a:r>
              <a:rPr lang="en-C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Where do young drivers do most of their drinking</a:t>
            </a:r>
            <a:r>
              <a:rPr lang="en-CA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  <a:defRPr/>
            </a:pPr>
            <a:r>
              <a:rPr lang="en-CA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94% at a location with others (friend or relative’s house, bar, party</a:t>
            </a: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creating opportunities for young people to speak up to prevent drunk driving.</a:t>
            </a:r>
            <a:endParaRPr lang="en-CA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  <a:defRPr/>
            </a:pPr>
            <a:r>
              <a:rPr lang="en-CA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6% </a:t>
            </a: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drink in </a:t>
            </a:r>
            <a:r>
              <a:rPr lang="en-CA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their own home prior to </a:t>
            </a: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driving</a:t>
            </a:r>
            <a:r>
              <a:rPr lang="en-CA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CA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None/>
              <a:defRPr/>
            </a:pPr>
            <a:r>
              <a:rPr lang="en-C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lang="en-CA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Data from the 2010 RSM</a:t>
            </a:r>
          </a:p>
          <a:p>
            <a:endParaRPr lang="en-US" dirty="0"/>
          </a:p>
        </p:txBody>
      </p:sp>
      <p:pic>
        <p:nvPicPr>
          <p:cNvPr id="7" name="Picture 4" descr="Friends At Party Royalty Free Stock 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04" y="2514600"/>
            <a:ext cx="3159826" cy="322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25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229600" cy="914400"/>
          </a:xfrm>
        </p:spPr>
        <p:txBody>
          <a:bodyPr>
            <a:noAutofit/>
          </a:bodyPr>
          <a:lstStyle/>
          <a:p>
            <a:pPr algn="l"/>
            <a:r>
              <a:rPr lang="en-CA" sz="3200" b="1" dirty="0">
                <a:solidFill>
                  <a:schemeClr val="tx2"/>
                </a:solidFill>
              </a:rPr>
              <a:t>Canadian youth and drunk driving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11" y="2514600"/>
            <a:ext cx="8763000" cy="43434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800" b="1" dirty="0">
                <a:latin typeface="+mj-lt"/>
              </a:rPr>
              <a:t>How many youth are killed in crashes involving a drinking driver?</a:t>
            </a:r>
            <a:endParaRPr lang="en-US" sz="2800" dirty="0">
              <a:latin typeface="+mj-lt"/>
            </a:endParaRP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6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In </a:t>
            </a:r>
            <a:r>
              <a:rPr lang="en-CA" sz="2600" kern="0" dirty="0">
                <a:solidFill>
                  <a:srgbClr val="000000"/>
                </a:solidFill>
                <a:latin typeface="+mj-lt"/>
                <a:ea typeface="ＭＳ Ｐゴシック"/>
              </a:rPr>
              <a:t>Canada in </a:t>
            </a:r>
            <a:r>
              <a:rPr lang="en-CA" sz="26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2010, there were </a:t>
            </a:r>
            <a:r>
              <a:rPr lang="en-CA" sz="2600" dirty="0" smtClean="0">
                <a:latin typeface="+mj-lt"/>
              </a:rPr>
              <a:t>510 motor vehicle deaths involving a drinking driver. </a:t>
            </a:r>
            <a:r>
              <a:rPr lang="en-CA" sz="2600" dirty="0">
                <a:latin typeface="+mj-lt"/>
              </a:rPr>
              <a:t>Of </a:t>
            </a:r>
            <a:r>
              <a:rPr lang="en-CA" sz="2600" dirty="0" smtClean="0">
                <a:latin typeface="+mj-lt"/>
              </a:rPr>
              <a:t>these</a:t>
            </a:r>
            <a:r>
              <a:rPr lang="en-CA" sz="26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:</a:t>
            </a:r>
            <a:endParaRPr lang="en-CA" sz="2600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600" kern="0" dirty="0">
                <a:latin typeface="+mj-lt"/>
                <a:ea typeface="ＭＳ Ｐゴシック"/>
              </a:rPr>
              <a:t>8</a:t>
            </a:r>
            <a:r>
              <a:rPr lang="en-CA" sz="2600" kern="0" dirty="0" smtClean="0">
                <a:latin typeface="+mj-lt"/>
                <a:ea typeface="ＭＳ Ｐゴシック"/>
              </a:rPr>
              <a:t>.3% (42) </a:t>
            </a:r>
            <a:r>
              <a:rPr lang="en-CA" sz="2600" kern="0" dirty="0">
                <a:solidFill>
                  <a:srgbClr val="000000"/>
                </a:solidFill>
                <a:latin typeface="+mj-lt"/>
                <a:ea typeface="ＭＳ Ｐゴシック"/>
              </a:rPr>
              <a:t>were between the ages of 16 and 19;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600" kern="0" dirty="0" smtClean="0">
                <a:latin typeface="+mj-lt"/>
                <a:ea typeface="ＭＳ Ｐゴシック"/>
              </a:rPr>
              <a:t>19.9% (101) </a:t>
            </a:r>
            <a:r>
              <a:rPr lang="en-CA" sz="2600" kern="0" dirty="0">
                <a:solidFill>
                  <a:srgbClr val="000000"/>
                </a:solidFill>
                <a:latin typeface="+mj-lt"/>
                <a:ea typeface="ＭＳ Ｐゴシック"/>
              </a:rPr>
              <a:t>were between the ages of 20 and 25;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600" kern="0" dirty="0" smtClean="0">
                <a:latin typeface="+mj-lt"/>
                <a:ea typeface="ＭＳ Ｐゴシック"/>
              </a:rPr>
              <a:t>23.6% (120)</a:t>
            </a:r>
            <a:r>
              <a:rPr lang="en-CA" sz="2600" kern="0" dirty="0" smtClean="0">
                <a:solidFill>
                  <a:srgbClr val="FF0000"/>
                </a:solidFill>
                <a:latin typeface="+mj-lt"/>
                <a:ea typeface="ＭＳ Ｐゴシック"/>
              </a:rPr>
              <a:t> </a:t>
            </a:r>
            <a:r>
              <a:rPr lang="en-CA" sz="2600" kern="0" dirty="0">
                <a:solidFill>
                  <a:srgbClr val="000000"/>
                </a:solidFill>
                <a:latin typeface="+mj-lt"/>
                <a:ea typeface="ＭＳ Ｐゴシック"/>
              </a:rPr>
              <a:t>were between the ages of </a:t>
            </a:r>
            <a:r>
              <a:rPr lang="en-CA" sz="26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26 </a:t>
            </a:r>
            <a:r>
              <a:rPr lang="en-CA" sz="2600" kern="0" dirty="0">
                <a:solidFill>
                  <a:srgbClr val="000000"/>
                </a:solidFill>
                <a:latin typeface="+mj-lt"/>
                <a:ea typeface="ＭＳ Ｐゴシック"/>
              </a:rPr>
              <a:t>and 35.</a:t>
            </a:r>
            <a:r>
              <a:rPr lang="en-CA" sz="2600" b="1" kern="0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</a:p>
          <a:p>
            <a:pPr marL="0" lvl="0" indent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9900"/>
              </a:buClr>
              <a:buNone/>
              <a:defRPr/>
            </a:pP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lvl="0" indent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99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*Data from the 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2010 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Alcohol Crash Problem in Canada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3200" b="1" dirty="0">
                <a:solidFill>
                  <a:schemeClr val="tx2"/>
                </a:solidFill>
              </a:rPr>
              <a:t>Canadian youth and drunk driving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038600" y="2438400"/>
            <a:ext cx="4800600" cy="3951288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7299"/>
              </a:buClr>
              <a:buNone/>
              <a:defRPr/>
            </a:pPr>
            <a:r>
              <a:rPr lang="en-CA" b="1" kern="0" dirty="0">
                <a:solidFill>
                  <a:srgbClr val="000000"/>
                </a:solidFill>
                <a:latin typeface="+mj-lt"/>
                <a:ea typeface="ＭＳ Ｐゴシック"/>
              </a:rPr>
              <a:t>Young drivers most likely to drink and drive: males</a:t>
            </a:r>
            <a:r>
              <a:rPr lang="en-CA" b="1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.</a:t>
            </a:r>
            <a:endParaRPr lang="en-CA" b="1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lvl="1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  <a:defRPr/>
            </a:pPr>
            <a:r>
              <a:rPr lang="en-CA" sz="2400" dirty="0">
                <a:latin typeface="+mj-lt"/>
              </a:rPr>
              <a:t>In 2009, an Ontario survey </a:t>
            </a:r>
            <a:r>
              <a:rPr lang="en-CA" sz="2400" dirty="0" smtClean="0">
                <a:latin typeface="+mj-lt"/>
              </a:rPr>
              <a:t>of </a:t>
            </a:r>
            <a:r>
              <a:rPr lang="en-CA" sz="2400" dirty="0">
                <a:latin typeface="+mj-lt"/>
              </a:rPr>
              <a:t>drivers in grades 10 to 12 showed that males (15%) were more likely to report driving within one hour of having two or more alcoholic drinks compared to females (8</a:t>
            </a:r>
            <a:r>
              <a:rPr lang="en-CA" sz="2400" dirty="0" smtClean="0">
                <a:latin typeface="+mj-lt"/>
              </a:rPr>
              <a:t>%)*.</a:t>
            </a:r>
          </a:p>
          <a:p>
            <a:pPr lvl="1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Tahoma" pitchFamily="34" charset="0"/>
              <a:buChar char="&gt;"/>
              <a:defRPr/>
            </a:pPr>
            <a:endParaRPr lang="en-CA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lvl="1" indent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None/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 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Data from OSDUHS 2009</a:t>
            </a:r>
          </a:p>
          <a:p>
            <a:endParaRPr lang="en-US" dirty="0"/>
          </a:p>
        </p:txBody>
      </p:sp>
      <p:pic>
        <p:nvPicPr>
          <p:cNvPr id="1026" name="Picture 2" descr="Y:\Sara\Stock Media\Stock Photos\iStock_000007179329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3429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4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534400" cy="808038"/>
          </a:xfrm>
        </p:spPr>
        <p:txBody>
          <a:bodyPr>
            <a:noAutofit/>
          </a:bodyPr>
          <a:lstStyle/>
          <a:p>
            <a:pPr algn="l"/>
            <a:r>
              <a:rPr lang="en-CA" sz="3200" b="1" dirty="0">
                <a:solidFill>
                  <a:schemeClr val="tx2"/>
                </a:solidFill>
              </a:rPr>
              <a:t>Attitudes, concerns and perceptions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3962400"/>
          </a:xfrm>
        </p:spPr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None/>
              <a:defRPr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Understanding the risks of drunk driving</a:t>
            </a:r>
          </a:p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Young drivers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aged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16 to 24 understand the dangers of drunk driving: 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86% of young Canadian drivers agreed they cannot drive safely when they have been drinking alcohol (77% of adults agreed with this).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82% of young Canadian drivers think that young impaired drivers are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 serious or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extremely serious problem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marL="457200" lvl="1" indent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None/>
              <a:defRPr/>
            </a:pP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lvl="1" indent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*Data from 2010 RSM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73068"/>
      </p:ext>
    </p:extLst>
  </p:cSld>
  <p:clrMapOvr>
    <a:masterClrMapping/>
  </p:clrMapOvr>
</p:sld>
</file>

<file path=ppt/theme/theme1.xml><?xml version="1.0" encoding="utf-8"?>
<a:theme xmlns:a="http://schemas.openxmlformats.org/drawingml/2006/main" name="2012_YNDRC_Template_1">
  <a:themeElements>
    <a:clrScheme name="YNDRC">
      <a:dk1>
        <a:srgbClr val="000000"/>
      </a:dk1>
      <a:lt1>
        <a:sysClr val="window" lastClr="FFFFFF"/>
      </a:lt1>
      <a:dk2>
        <a:srgbClr val="4468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81D"/>
      </a:hlink>
      <a:folHlink>
        <a:srgbClr val="800080"/>
      </a:folHlink>
    </a:clrScheme>
    <a:fontScheme name="YNDRC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2012_YNDRC_Template_1</Template>
  <TotalTime>605</TotalTime>
  <Words>848</Words>
  <Application>Microsoft Office PowerPoint</Application>
  <PresentationFormat>On-screen Show (4:3)</PresentationFormat>
  <Paragraphs>98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2012_YNDRC_Template_1</vt:lpstr>
      <vt:lpstr>DRINKING AND DRIVING</vt:lpstr>
      <vt:lpstr>Overview</vt:lpstr>
      <vt:lpstr>What is impaired driving?</vt:lpstr>
      <vt:lpstr>What is impaired driving?</vt:lpstr>
      <vt:lpstr>Canadian youth and drunk driving</vt:lpstr>
      <vt:lpstr>Canadian youth and drunk driving</vt:lpstr>
      <vt:lpstr>Canadian youth and drunk driving</vt:lpstr>
      <vt:lpstr>Canadian youth and drunk driving</vt:lpstr>
      <vt:lpstr>Attitudes, concerns and perceptions</vt:lpstr>
      <vt:lpstr>Legislation</vt:lpstr>
      <vt:lpstr>Legislation</vt:lpstr>
      <vt:lpstr>Solutions</vt:lpstr>
      <vt:lpstr>For more information:</vt:lpstr>
      <vt:lpstr>Quiz: true or false?</vt:lpstr>
      <vt:lpstr>Quiz: multiple choice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 1</dc:title>
  <dc:creator>annam</dc:creator>
  <cp:lastModifiedBy>Jennifer Hall</cp:lastModifiedBy>
  <cp:revision>49</cp:revision>
  <cp:lastPrinted>2012-08-17T17:41:49Z</cp:lastPrinted>
  <dcterms:created xsi:type="dcterms:W3CDTF">2012-07-16T16:24:20Z</dcterms:created>
  <dcterms:modified xsi:type="dcterms:W3CDTF">2018-07-23T15:07:31Z</dcterms:modified>
</cp:coreProperties>
</file>